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62" r:id="rId3"/>
    <p:sldId id="263" r:id="rId4"/>
    <p:sldId id="260" r:id="rId5"/>
    <p:sldId id="265" r:id="rId6"/>
    <p:sldId id="267" r:id="rId7"/>
    <p:sldId id="257" r:id="rId8"/>
    <p:sldId id="258" r:id="rId9"/>
    <p:sldId id="261" r:id="rId10"/>
    <p:sldId id="256" r:id="rId11"/>
    <p:sldId id="266" r:id="rId1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9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68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7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740CB1-5917-4626-9BAB-A603039C8A0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08A4-C631-4646-B024-411289FB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7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52855-E196-9433-BEFF-6895B4E09A1B}"/>
              </a:ext>
            </a:extLst>
          </p:cNvPr>
          <p:cNvSpPr txBox="1"/>
          <p:nvPr/>
        </p:nvSpPr>
        <p:spPr>
          <a:xfrm>
            <a:off x="377504" y="1325461"/>
            <a:ext cx="112915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Welcome to LGBTIQA+ Ally Training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Developed by the Safe Zone Project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www.TheSafeZoneProject.com 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 Montana Family Center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www.mtfamilycenter.org</a:t>
            </a:r>
          </a:p>
        </p:txBody>
      </p:sp>
    </p:spTree>
    <p:extLst>
      <p:ext uri="{BB962C8B-B14F-4D97-AF65-F5344CB8AC3E}">
        <p14:creationId xmlns:p14="http://schemas.microsoft.com/office/powerpoint/2010/main" val="78893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2000">
              <a:schemeClr val="accent2">
                <a:lumMod val="67000"/>
              </a:schemeClr>
            </a:gs>
            <a:gs pos="14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png">
            <a:extLst>
              <a:ext uri="{FF2B5EF4-FFF2-40B4-BE49-F238E27FC236}">
                <a16:creationId xmlns:a16="http://schemas.microsoft.com/office/drawing/2014/main" id="{9DB549D3-58DA-3494-7462-E1869B8B581C}"/>
              </a:ext>
            </a:extLst>
          </p:cNvPr>
          <p:cNvPicPr/>
          <p:nvPr/>
        </p:nvPicPr>
        <p:blipFill>
          <a:blip r:embed="rId2"/>
          <a:srcRect b="4936"/>
          <a:stretch>
            <a:fillRect/>
          </a:stretch>
        </p:blipFill>
        <p:spPr>
          <a:xfrm>
            <a:off x="2942123" y="157002"/>
            <a:ext cx="6033083" cy="6543996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A7695F-EF2A-582A-AF77-5C1454A2BA8E}"/>
              </a:ext>
            </a:extLst>
          </p:cNvPr>
          <p:cNvSpPr txBox="1"/>
          <p:nvPr/>
        </p:nvSpPr>
        <p:spPr>
          <a:xfrm>
            <a:off x="6839229" y="987384"/>
            <a:ext cx="1073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krit Text" panose="020B0502040204020203" pitchFamily="18" charset="0"/>
                <a:cs typeface="Sanskrit Text" panose="020B0502040204020203" pitchFamily="18" charset="0"/>
              </a:rPr>
              <a:t>Identity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4E9D9-48B6-E344-33B3-6458D4E1656E}"/>
              </a:ext>
            </a:extLst>
          </p:cNvPr>
          <p:cNvSpPr txBox="1"/>
          <p:nvPr/>
        </p:nvSpPr>
        <p:spPr>
          <a:xfrm>
            <a:off x="6597522" y="1753671"/>
            <a:ext cx="125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krit Text" panose="02020503050405020304" pitchFamily="18" charset="0"/>
                <a:cs typeface="Sanskrit Text" panose="02020503050405020304" pitchFamily="18" charset="0"/>
              </a:rPr>
              <a:t>Attraction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0FFC7-0AE8-980E-3E48-036AF9C936B7}"/>
              </a:ext>
            </a:extLst>
          </p:cNvPr>
          <p:cNvSpPr txBox="1"/>
          <p:nvPr/>
        </p:nvSpPr>
        <p:spPr>
          <a:xfrm>
            <a:off x="7120890" y="282191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anskrit Text" panose="02020503050405020304" pitchFamily="18" charset="0"/>
                <a:cs typeface="Sanskrit Text" panose="02020503050405020304" pitchFamily="18" charset="0"/>
              </a:rPr>
              <a:t>Sex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9E9E5-2554-F525-DB76-58F48D3119F2}"/>
              </a:ext>
            </a:extLst>
          </p:cNvPr>
          <p:cNvSpPr txBox="1"/>
          <p:nvPr/>
        </p:nvSpPr>
        <p:spPr>
          <a:xfrm>
            <a:off x="4149090" y="2544018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krit Text" panose="02020503050405020304" pitchFamily="18" charset="0"/>
                <a:cs typeface="Sanskrit Text" panose="02020503050405020304" pitchFamily="18" charset="0"/>
              </a:rPr>
              <a:t>Expression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27745-EDF2-0C08-D0EA-4CB5645AEB68}"/>
              </a:ext>
            </a:extLst>
          </p:cNvPr>
          <p:cNvSpPr txBox="1"/>
          <p:nvPr/>
        </p:nvSpPr>
        <p:spPr>
          <a:xfrm>
            <a:off x="4080510" y="4582622"/>
            <a:ext cx="1207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krit Text" panose="02020503050405020304" pitchFamily="18" charset="0"/>
                <a:cs typeface="Sanskrit Text" panose="02020503050405020304" pitchFamily="18" charset="0"/>
              </a:rPr>
              <a:t>Woman-ness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03161-4039-4AB0-636E-11BF04A0FBAD}"/>
              </a:ext>
            </a:extLst>
          </p:cNvPr>
          <p:cNvSpPr txBox="1"/>
          <p:nvPr/>
        </p:nvSpPr>
        <p:spPr>
          <a:xfrm>
            <a:off x="4095750" y="4765349"/>
            <a:ext cx="1024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krit Text" panose="02020503050405020304" pitchFamily="18" charset="0"/>
                <a:cs typeface="Sanskrit Text" panose="02020503050405020304" pitchFamily="18" charset="0"/>
              </a:rPr>
              <a:t>Man-ness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49F3C-92E5-3C76-2026-463DBC10625E}"/>
              </a:ext>
            </a:extLst>
          </p:cNvPr>
          <p:cNvSpPr txBox="1"/>
          <p:nvPr/>
        </p:nvSpPr>
        <p:spPr>
          <a:xfrm>
            <a:off x="6096000" y="4594860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krit Text" panose="02020503050405020304" pitchFamily="18" charset="0"/>
                <a:cs typeface="Sanskrit Text" panose="02020503050405020304" pitchFamily="18" charset="0"/>
              </a:rPr>
              <a:t>Femininity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7A883-962D-BD3C-B64A-D29DAC5D1A17}"/>
              </a:ext>
            </a:extLst>
          </p:cNvPr>
          <p:cNvSpPr txBox="1"/>
          <p:nvPr/>
        </p:nvSpPr>
        <p:spPr>
          <a:xfrm>
            <a:off x="6096000" y="5166360"/>
            <a:ext cx="1024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5DB95-BB54-69F2-1C52-3E3D947332EE}"/>
              </a:ext>
            </a:extLst>
          </p:cNvPr>
          <p:cNvSpPr txBox="1"/>
          <p:nvPr/>
        </p:nvSpPr>
        <p:spPr>
          <a:xfrm>
            <a:off x="6096000" y="5646420"/>
            <a:ext cx="1024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48251-E4CE-FD91-5ED6-E55476D3EF4D}"/>
              </a:ext>
            </a:extLst>
          </p:cNvPr>
          <p:cNvSpPr txBox="1"/>
          <p:nvPr/>
        </p:nvSpPr>
        <p:spPr>
          <a:xfrm>
            <a:off x="6084237" y="4766837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anskrit Text" panose="02020503050405020304" pitchFamily="18" charset="0"/>
                <a:cs typeface="Sanskrit Text" panose="02020503050405020304" pitchFamily="18" charset="0"/>
              </a:rPr>
              <a:t>Masculinity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A19E7-8035-6276-C8B0-B364419D5F52}"/>
              </a:ext>
            </a:extLst>
          </p:cNvPr>
          <p:cNvSpPr txBox="1"/>
          <p:nvPr/>
        </p:nvSpPr>
        <p:spPr>
          <a:xfrm>
            <a:off x="8035290" y="4605329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anskrit Text" panose="02020503050405020304" pitchFamily="18" charset="0"/>
                <a:cs typeface="Sanskrit Text" panose="02020503050405020304" pitchFamily="18" charset="0"/>
              </a:rPr>
              <a:t>Female-ness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EC298-DEEA-239B-1E82-2EFBADB417C8}"/>
              </a:ext>
            </a:extLst>
          </p:cNvPr>
          <p:cNvSpPr txBox="1"/>
          <p:nvPr/>
        </p:nvSpPr>
        <p:spPr>
          <a:xfrm>
            <a:off x="8032736" y="4776842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anskrit Text" panose="02020503050405020304" pitchFamily="18" charset="0"/>
                <a:cs typeface="Sanskrit Text" panose="02020503050405020304" pitchFamily="18" charset="0"/>
              </a:rPr>
              <a:t>Male-ness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F5A81A-A0F1-B247-9CCB-0A32E90412DD}"/>
              </a:ext>
            </a:extLst>
          </p:cNvPr>
          <p:cNvSpPr txBox="1"/>
          <p:nvPr/>
        </p:nvSpPr>
        <p:spPr>
          <a:xfrm>
            <a:off x="3086100" y="5151120"/>
            <a:ext cx="332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krit Text" panose="02020503050405020304" pitchFamily="18" charset="0"/>
                <a:cs typeface="Sanskrit Text" panose="02020503050405020304" pitchFamily="18" charset="0"/>
              </a:rPr>
              <a:t>Identity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 Expression ≠ Sex</a:t>
            </a:r>
            <a:endParaRPr lang="en-US" dirty="0">
              <a:latin typeface="Sanskrit Text" panose="02020503050405020304" pitchFamily="18" charset="0"/>
              <a:cs typeface="Sanskrit Text" panose="020205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679542-8F05-E926-3F8B-4C20ECFED8F1}"/>
              </a:ext>
            </a:extLst>
          </p:cNvPr>
          <p:cNvSpPr txBox="1"/>
          <p:nvPr/>
        </p:nvSpPr>
        <p:spPr>
          <a:xfrm>
            <a:off x="3048000" y="5444252"/>
            <a:ext cx="328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anskrit Text" panose="02020503050405020304" pitchFamily="18" charset="0"/>
                <a:cs typeface="Sanskrit Text" panose="02020503050405020304" pitchFamily="18" charset="0"/>
              </a:rPr>
              <a:t>Gender ≠ Sexual Orientation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4EAF3-1795-999A-153C-2651CB0AFC8F}"/>
              </a:ext>
            </a:extLst>
          </p:cNvPr>
          <p:cNvSpPr txBox="1"/>
          <p:nvPr/>
        </p:nvSpPr>
        <p:spPr>
          <a:xfrm>
            <a:off x="4050030" y="6240846"/>
            <a:ext cx="1766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anskrit Text" panose="02020503050405020304" pitchFamily="18" charset="0"/>
                <a:cs typeface="Sanskrit Text" panose="02020503050405020304" pitchFamily="18" charset="0"/>
              </a:rPr>
              <a:t>Women a/o Feminine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F9AA4A-7B9C-342D-AE75-6CD62A5A0F45}"/>
              </a:ext>
            </a:extLst>
          </p:cNvPr>
          <p:cNvSpPr txBox="1"/>
          <p:nvPr/>
        </p:nvSpPr>
        <p:spPr>
          <a:xfrm>
            <a:off x="4042410" y="6411165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anskrit Text" panose="02020503050405020304" pitchFamily="18" charset="0"/>
                <a:cs typeface="Sanskrit Text" panose="02020503050405020304" pitchFamily="18" charset="0"/>
              </a:rPr>
              <a:t>Men a/o Masculine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48834D-F9EA-5644-F785-727A710DD34C}"/>
              </a:ext>
            </a:extLst>
          </p:cNvPr>
          <p:cNvSpPr txBox="1"/>
          <p:nvPr/>
        </p:nvSpPr>
        <p:spPr>
          <a:xfrm>
            <a:off x="6924767" y="6252485"/>
            <a:ext cx="1766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anskrit Text" panose="02020503050405020304" pitchFamily="18" charset="0"/>
                <a:cs typeface="Sanskrit Text" panose="02020503050405020304" pitchFamily="18" charset="0"/>
              </a:rPr>
              <a:t>Women a/o Feminine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899485-7FC6-C890-4BF2-766A821E8D9A}"/>
              </a:ext>
            </a:extLst>
          </p:cNvPr>
          <p:cNvSpPr txBox="1"/>
          <p:nvPr/>
        </p:nvSpPr>
        <p:spPr>
          <a:xfrm>
            <a:off x="6947972" y="6405964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anskrit Text" panose="02020503050405020304" pitchFamily="18" charset="0"/>
                <a:cs typeface="Sanskrit Text" panose="02020503050405020304" pitchFamily="18" charset="0"/>
              </a:rPr>
              <a:t>Men a/o Masculine</a:t>
            </a:r>
          </a:p>
        </p:txBody>
      </p:sp>
    </p:spTree>
    <p:extLst>
      <p:ext uri="{BB962C8B-B14F-4D97-AF65-F5344CB8AC3E}">
        <p14:creationId xmlns:p14="http://schemas.microsoft.com/office/powerpoint/2010/main" val="11128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3" grpId="0"/>
      <p:bldP spid="6" grpId="0"/>
      <p:bldP spid="7" grpId="0"/>
      <p:bldP spid="9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4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45266-2FD6-D86F-B600-0481E84B0E9D}"/>
              </a:ext>
            </a:extLst>
          </p:cNvPr>
          <p:cNvSpPr txBox="1"/>
          <p:nvPr/>
        </p:nvSpPr>
        <p:spPr>
          <a:xfrm>
            <a:off x="703384" y="391886"/>
            <a:ext cx="109711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Introductions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Presenters today are: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Please introduce yourself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Your Preferred Name (how you want to be addressed in this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Your Preferred Pronouns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Two Learnings That You’d Like to Leave This Training 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51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2C1FDE-776E-AA9F-1019-0BE0689FAB15}"/>
              </a:ext>
            </a:extLst>
          </p:cNvPr>
          <p:cNvSpPr txBox="1"/>
          <p:nvPr/>
        </p:nvSpPr>
        <p:spPr>
          <a:xfrm>
            <a:off x="2659464" y="1389025"/>
            <a:ext cx="793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</a:rPr>
              <a:t>Be Smarter than Your Phone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effectLst/>
              </a:rPr>
              <a:t>Questions, Questions, Questions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effectLst/>
              </a:rPr>
              <a:t>Vegas Rule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effectLst/>
              </a:rPr>
              <a:t>LOL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effectLst/>
              </a:rPr>
              <a:t>Share the Airtime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  <a:effectLst/>
              </a:rPr>
              <a:t>Reserve the Right to Change Your Mind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3C715-CC26-1528-2E1C-4673C7B9AC42}"/>
              </a:ext>
            </a:extLst>
          </p:cNvPr>
          <p:cNvSpPr txBox="1"/>
          <p:nvPr/>
        </p:nvSpPr>
        <p:spPr>
          <a:xfrm>
            <a:off x="4220308" y="371904"/>
            <a:ext cx="433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GROUP NORMS</a:t>
            </a:r>
          </a:p>
        </p:txBody>
      </p:sp>
    </p:spTree>
    <p:extLst>
      <p:ext uri="{BB962C8B-B14F-4D97-AF65-F5344CB8AC3E}">
        <p14:creationId xmlns:p14="http://schemas.microsoft.com/office/powerpoint/2010/main" val="394595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8116E5-31B9-B6A5-B078-1302320C250D}"/>
              </a:ext>
            </a:extLst>
          </p:cNvPr>
          <p:cNvSpPr txBox="1"/>
          <p:nvPr/>
        </p:nvSpPr>
        <p:spPr>
          <a:xfrm>
            <a:off x="1121717" y="348603"/>
            <a:ext cx="972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First Impressions of LGBTQ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F6A352-C322-5D61-A08B-01CAEBD275A3}"/>
              </a:ext>
            </a:extLst>
          </p:cNvPr>
          <p:cNvSpPr txBox="1"/>
          <p:nvPr/>
        </p:nvSpPr>
        <p:spPr>
          <a:xfrm>
            <a:off x="468630" y="1143000"/>
            <a:ext cx="111899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When was the first time you can remember learning that some people are lesbian, gay, bisexual, or queer?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Where did most of the influence of your initial impressions/understanding of lesbian, gay, bisexual, and queer people come from? (e.g., family, friends, television, books, news, church)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When was the first time you can remember learning that some people are transgender?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Where did most of the influence of your initial impressions/understanding of transgender people come from? (e.g., family, friends, television, books, news, church)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How have your impressions/understanding of LGBTQ (lesbian, gay, bisexual, transgender, and queer/questioning) people changed or evolved throughout your life.</a:t>
            </a:r>
          </a:p>
        </p:txBody>
      </p:sp>
    </p:spTree>
    <p:extLst>
      <p:ext uri="{BB962C8B-B14F-4D97-AF65-F5344CB8AC3E}">
        <p14:creationId xmlns:p14="http://schemas.microsoft.com/office/powerpoint/2010/main" val="14746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287635-EA65-9945-115E-0F6A188AD387}"/>
              </a:ext>
            </a:extLst>
          </p:cNvPr>
          <p:cNvSpPr txBox="1"/>
          <p:nvPr/>
        </p:nvSpPr>
        <p:spPr>
          <a:xfrm>
            <a:off x="3048000" y="1041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LGBTQ-INCLUSIVE LANGUAGE DOs and DON’Ts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501402-07E4-8795-B337-29F3647238FC}"/>
              </a:ext>
            </a:extLst>
          </p:cNvPr>
          <p:cNvSpPr txBox="1"/>
          <p:nvPr/>
        </p:nvSpPr>
        <p:spPr>
          <a:xfrm>
            <a:off x="561456" y="560685"/>
            <a:ext cx="1067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Avoid Saying                   </a:t>
            </a:r>
            <a:r>
              <a:rPr lang="en-US" dirty="0">
                <a:solidFill>
                  <a:schemeClr val="bg1"/>
                </a:solidFill>
                <a:latin typeface="Lucida Calligraphy" panose="03010101010101010101" pitchFamily="66" charset="0"/>
              </a:rPr>
              <a:t>Say Instead                        </a:t>
            </a:r>
            <a:r>
              <a:rPr lang="en-US" dirty="0">
                <a:solidFill>
                  <a:schemeClr val="bg1"/>
                </a:solidFill>
              </a:rPr>
              <a:t>Why? 					Example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9CDD12-1373-41A7-0056-181FCD90B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67945"/>
              </p:ext>
            </p:extLst>
          </p:nvPr>
        </p:nvGraphicFramePr>
        <p:xfrm>
          <a:off x="134073" y="930016"/>
          <a:ext cx="11529392" cy="592798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464904">
                  <a:extLst>
                    <a:ext uri="{9D8B030D-6E8A-4147-A177-3AD203B41FA5}">
                      <a16:colId xmlns:a16="http://schemas.microsoft.com/office/drawing/2014/main" val="2336913133"/>
                    </a:ext>
                  </a:extLst>
                </a:gridCol>
                <a:gridCol w="2524539">
                  <a:extLst>
                    <a:ext uri="{9D8B030D-6E8A-4147-A177-3AD203B41FA5}">
                      <a16:colId xmlns:a16="http://schemas.microsoft.com/office/drawing/2014/main" val="153107384"/>
                    </a:ext>
                  </a:extLst>
                </a:gridCol>
                <a:gridCol w="3657601">
                  <a:extLst>
                    <a:ext uri="{9D8B030D-6E8A-4147-A177-3AD203B41FA5}">
                      <a16:colId xmlns:a16="http://schemas.microsoft.com/office/drawing/2014/main" val="1218265178"/>
                    </a:ext>
                  </a:extLst>
                </a:gridCol>
                <a:gridCol w="2882348">
                  <a:extLst>
                    <a:ext uri="{9D8B030D-6E8A-4147-A177-3AD203B41FA5}">
                      <a16:colId xmlns:a16="http://schemas.microsoft.com/office/drawing/2014/main" val="1445491684"/>
                    </a:ext>
                  </a:extLst>
                </a:gridCol>
              </a:tblGrid>
              <a:tr h="12429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Hemaphrodite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“Intersex”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Hermaphrodite id a stigmatizing, word with a negative medical history.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“What are the best practices for the medical care of intersex infants?”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99358"/>
                  </a:ext>
                </a:extLst>
              </a:tr>
              <a:tr h="12429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“Homosexual”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“Gay”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“Homosexual” often connotes a medical diagnosis, or a discomfort with gay/lesbian people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“We want to do a better job of bring inclusive of our gay employees.”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73981"/>
                  </a:ext>
                </a:extLst>
              </a:tr>
              <a:tr h="12429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“born female” or “Born Male”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“Assigned female/male at birth”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“Assigned” language accurately depicts the situation of what happens at birth.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“Max was assigned female at birth, then he transitioned in high school”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20636"/>
                  </a:ext>
                </a:extLst>
              </a:tr>
              <a:tr h="95612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“A gay” or “a transgender”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“A gay/transgender person”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Gay and transgender are adjectives that describe a person/group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“We had a transgenders athlete in our league this year”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10277"/>
                  </a:ext>
                </a:extLst>
              </a:tr>
              <a:tr h="12429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”Transgender people and normal people”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“transgender people and cisgender people”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Saying “normal” implies “abnormal” which is a stigmatizing way to refer to a person.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“This group is open to both transgender and cisgender people”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30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8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FFC759-864D-56D7-3DF6-B811C3D4B9E9}"/>
              </a:ext>
            </a:extLst>
          </p:cNvPr>
          <p:cNvSpPr txBox="1"/>
          <p:nvPr/>
        </p:nvSpPr>
        <p:spPr>
          <a:xfrm>
            <a:off x="3368202" y="9257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LGBTQ-INCLUSIVE LANGUAGE DOs and DON’Ts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E54ED-A400-FE9A-769C-44AC95C23AC5}"/>
              </a:ext>
            </a:extLst>
          </p:cNvPr>
          <p:cNvSpPr txBox="1"/>
          <p:nvPr/>
        </p:nvSpPr>
        <p:spPr>
          <a:xfrm>
            <a:off x="561456" y="560685"/>
            <a:ext cx="1067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Avoid Saying                   </a:t>
            </a:r>
            <a:r>
              <a:rPr lang="en-US" dirty="0">
                <a:solidFill>
                  <a:schemeClr val="bg1"/>
                </a:solidFill>
                <a:latin typeface="Lucida Calligraphy" panose="03010101010101010101" pitchFamily="66" charset="0"/>
              </a:rPr>
              <a:t>Say Instead                        </a:t>
            </a:r>
            <a:r>
              <a:rPr lang="en-US" dirty="0">
                <a:solidFill>
                  <a:schemeClr val="bg1"/>
                </a:solidFill>
              </a:rPr>
              <a:t>Why? 					Example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34B85-6F84-2874-E896-6F848E451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12286"/>
              </p:ext>
            </p:extLst>
          </p:nvPr>
        </p:nvGraphicFramePr>
        <p:xfrm>
          <a:off x="134072" y="930017"/>
          <a:ext cx="11872396" cy="556918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538236">
                  <a:extLst>
                    <a:ext uri="{9D8B030D-6E8A-4147-A177-3AD203B41FA5}">
                      <a16:colId xmlns:a16="http://schemas.microsoft.com/office/drawing/2014/main" val="2336913133"/>
                    </a:ext>
                  </a:extLst>
                </a:gridCol>
                <a:gridCol w="2599645">
                  <a:extLst>
                    <a:ext uri="{9D8B030D-6E8A-4147-A177-3AD203B41FA5}">
                      <a16:colId xmlns:a16="http://schemas.microsoft.com/office/drawing/2014/main" val="153107384"/>
                    </a:ext>
                  </a:extLst>
                </a:gridCol>
                <a:gridCol w="3766416">
                  <a:extLst>
                    <a:ext uri="{9D8B030D-6E8A-4147-A177-3AD203B41FA5}">
                      <a16:colId xmlns:a16="http://schemas.microsoft.com/office/drawing/2014/main" val="1218265178"/>
                    </a:ext>
                  </a:extLst>
                </a:gridCol>
                <a:gridCol w="2968099">
                  <a:extLst>
                    <a:ext uri="{9D8B030D-6E8A-4147-A177-3AD203B41FA5}">
                      <a16:colId xmlns:a16="http://schemas.microsoft.com/office/drawing/2014/main" val="1445491684"/>
                    </a:ext>
                  </a:extLst>
                </a:gridCol>
              </a:tblGrid>
              <a:tr h="9902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“Both genders” or “opposite sexes”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“All Genders”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“Both” implies there are only two; “opposite” reinforces antagonism amongst genders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“Video games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are’t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just a boy thing—kids of all genders play them.”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99358"/>
                  </a:ext>
                </a:extLst>
              </a:tr>
              <a:tr h="8143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“Ladies and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gendtlemen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“Everyone,” “Folks,” “honored guests.”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Moving away from binary language is more inclusive of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prople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of all genders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“Good morning, everyone, next stop Piccadilly Station”</a:t>
                      </a: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73981"/>
                  </a:ext>
                </a:extLst>
              </a:tr>
              <a:tr h="8143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“Mailman,” “fireman,” “policeman.”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</a:rPr>
                      </a:b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“Mail clerk,” “firefighter,” “police officer,”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People of all genders do these jobs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“I actually saw a firefighter rescue a cat from a tree.”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20636"/>
                  </a:ext>
                </a:extLst>
              </a:tr>
              <a:tr h="8143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“It” when referring to someone (e.g., when pronouns are un known)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“They”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“It” is for referring to things, not people.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“”You know, I am not sure how they identify.” 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810277"/>
                  </a:ext>
                </a:extLst>
              </a:tr>
              <a:tr h="814304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30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8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8D08FEC4-BB8B-9A0A-3C34-367F342B4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479" y="359135"/>
            <a:ext cx="147784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9E0F8F-AD0C-8F72-8210-FD03117B0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11637"/>
              </p:ext>
            </p:extLst>
          </p:nvPr>
        </p:nvGraphicFramePr>
        <p:xfrm>
          <a:off x="2907102" y="629729"/>
          <a:ext cx="6487064" cy="6150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766">
                  <a:extLst>
                    <a:ext uri="{9D8B030D-6E8A-4147-A177-3AD203B41FA5}">
                      <a16:colId xmlns:a16="http://schemas.microsoft.com/office/drawing/2014/main" val="2020644086"/>
                    </a:ext>
                  </a:extLst>
                </a:gridCol>
                <a:gridCol w="1621766">
                  <a:extLst>
                    <a:ext uri="{9D8B030D-6E8A-4147-A177-3AD203B41FA5}">
                      <a16:colId xmlns:a16="http://schemas.microsoft.com/office/drawing/2014/main" val="3368631640"/>
                    </a:ext>
                  </a:extLst>
                </a:gridCol>
                <a:gridCol w="1621766">
                  <a:extLst>
                    <a:ext uri="{9D8B030D-6E8A-4147-A177-3AD203B41FA5}">
                      <a16:colId xmlns:a16="http://schemas.microsoft.com/office/drawing/2014/main" val="4216709246"/>
                    </a:ext>
                  </a:extLst>
                </a:gridCol>
                <a:gridCol w="1621766">
                  <a:extLst>
                    <a:ext uri="{9D8B030D-6E8A-4147-A177-3AD203B41FA5}">
                      <a16:colId xmlns:a16="http://schemas.microsoft.com/office/drawing/2014/main" val="3454139232"/>
                    </a:ext>
                  </a:extLst>
                </a:gridCol>
              </a:tblGrid>
              <a:tr h="575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 kern="0">
                          <a:effectLst/>
                        </a:rPr>
                        <a:t>AVOID SAYING...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 kern="0">
                          <a:effectLst/>
                        </a:rPr>
                        <a:t>SAY INSTEAD...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 kern="0">
                          <a:effectLst/>
                        </a:rPr>
                        <a:t>WHY?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200" kern="0">
                          <a:effectLst/>
                        </a:rPr>
                        <a:t>EXAMPLE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extLst>
                  <a:ext uri="{0D108BD9-81ED-4DB2-BD59-A6C34878D82A}">
                    <a16:rowId xmlns:a16="http://schemas.microsoft.com/office/drawing/2014/main" val="249794232"/>
                  </a:ext>
                </a:extLst>
              </a:tr>
              <a:tr h="109860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"Hermaphrodite"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"Intersex"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Hermaphrodite is a stigmatizing, inaccurate word with a negative medical history.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"What are the best practices for the medical care of intersex infants?"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extLst>
                  <a:ext uri="{0D108BD9-81ED-4DB2-BD59-A6C34878D82A}">
                    <a16:rowId xmlns:a16="http://schemas.microsoft.com/office/drawing/2014/main" val="2084226203"/>
                  </a:ext>
                </a:extLst>
              </a:tr>
              <a:tr h="109860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"Homosexual"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"Gay"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"Homosexual" often connotes a medical diagnosis, or a discomfort with gay/lesbian people.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"We want to do a better job of being inclusive of our gay employees."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extLst>
                  <a:ext uri="{0D108BD9-81ED-4DB2-BD59-A6C34878D82A}">
                    <a16:rowId xmlns:a16="http://schemas.microsoft.com/office/drawing/2014/main" val="2717745239"/>
                  </a:ext>
                </a:extLst>
              </a:tr>
              <a:tr h="97881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"Born female" or "Born male"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"Assigned female/male at birth"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"Assigned" language accurately depicts the situation of what happens at birth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"Max was assigned female at birth, then he transitioned in high school."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extLst>
                  <a:ext uri="{0D108BD9-81ED-4DB2-BD59-A6C34878D82A}">
                    <a16:rowId xmlns:a16="http://schemas.microsoft.com/office/drawing/2014/main" val="1353031587"/>
                  </a:ext>
                </a:extLst>
              </a:tr>
              <a:tr h="151617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"Female-bodied" or "Male-bodied"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"-bodied" language is often interpreted as a pressure to medically transition, or invalidation of one's gender identity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05104"/>
                  </a:ext>
                </a:extLst>
              </a:tr>
              <a:tr h="8828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"A gay" or "a transgender"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"A gay/transgender person"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Gay and transgender are adjectives that describe a person/group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"We had a transgender athlete in our league this year. "</a:t>
                      </a:r>
                      <a:endParaRPr lang="en-US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2" marR="6772" marT="6772" marB="6772" anchor="ctr"/>
                </a:tc>
                <a:extLst>
                  <a:ext uri="{0D108BD9-81ED-4DB2-BD59-A6C34878D82A}">
                    <a16:rowId xmlns:a16="http://schemas.microsoft.com/office/drawing/2014/main" val="13982625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C8F23F-D82C-36E2-3902-F3B80BB69CAB}"/>
              </a:ext>
            </a:extLst>
          </p:cNvPr>
          <p:cNvSpPr txBox="1"/>
          <p:nvPr/>
        </p:nvSpPr>
        <p:spPr>
          <a:xfrm>
            <a:off x="2303773" y="66776"/>
            <a:ext cx="7617203" cy="499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2400" b="1" dirty="0">
                <a:solidFill>
                  <a:srgbClr val="3FA9F5"/>
                </a:solidFill>
                <a:effectLst/>
                <a:latin typeface="Roboto Slab" pitchFamily="2" charset="0"/>
                <a:ea typeface="Roboto Slab" pitchFamily="2" charset="0"/>
                <a:cs typeface="Droid Sans"/>
              </a:rPr>
              <a:t>LGBTQ-INCLUSIVE LANGUAGE DOs and DON’Ts</a:t>
            </a:r>
            <a:endParaRPr lang="en-US" sz="1200" dirty="0">
              <a:effectLst/>
              <a:latin typeface="Droid Sans"/>
              <a:ea typeface="Droid Sans"/>
              <a:cs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90404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1D2848-2BD2-ABC2-D2D5-D3E1177AF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54976"/>
              </p:ext>
            </p:extLst>
          </p:nvPr>
        </p:nvGraphicFramePr>
        <p:xfrm>
          <a:off x="2869034" y="545284"/>
          <a:ext cx="6040072" cy="6156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018">
                  <a:extLst>
                    <a:ext uri="{9D8B030D-6E8A-4147-A177-3AD203B41FA5}">
                      <a16:colId xmlns:a16="http://schemas.microsoft.com/office/drawing/2014/main" val="1275745443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val="1671027202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val="2837883758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val="3509722498"/>
                    </a:ext>
                  </a:extLst>
                </a:gridCol>
              </a:tblGrid>
              <a:tr h="216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kern="0">
                          <a:effectLst/>
                        </a:rPr>
                        <a:t>AVOID SAYING...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kern="0">
                          <a:effectLst/>
                        </a:rPr>
                        <a:t>SAY INSTEAD...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kern="0">
                          <a:effectLst/>
                        </a:rPr>
                        <a:t>WHY?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</a:pPr>
                      <a:r>
                        <a:rPr lang="en-US" sz="1400" kern="0">
                          <a:effectLst/>
                        </a:rPr>
                        <a:t>EXAMPLE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extLst>
                  <a:ext uri="{0D108BD9-81ED-4DB2-BD59-A6C34878D82A}">
                    <a16:rowId xmlns:a16="http://schemas.microsoft.com/office/drawing/2014/main" val="1092022419"/>
                  </a:ext>
                </a:extLst>
              </a:tr>
              <a:tr h="140758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Transgender people and normal people"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"Transgender people and cisgender people"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Saying "normal" implies "abnormal," which is a stigmatizing way to refer to a person.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"This group is open to both transgender and cisgender people."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extLst>
                  <a:ext uri="{0D108BD9-81ED-4DB2-BD59-A6C34878D82A}">
                    <a16:rowId xmlns:a16="http://schemas.microsoft.com/office/drawing/2014/main" val="1940359111"/>
                  </a:ext>
                </a:extLst>
              </a:tr>
              <a:tr h="128848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"Both genders" or "Opposite sexes"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"All genders"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"Both" implies there are only two; "Opposite" reinforces antagonism amongst genders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"Video games aren't just a boy thing -- kids of all genders play them."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extLst>
                  <a:ext uri="{0D108BD9-81ED-4DB2-BD59-A6C34878D82A}">
                    <a16:rowId xmlns:a16="http://schemas.microsoft.com/office/drawing/2014/main" val="1820633989"/>
                  </a:ext>
                </a:extLst>
              </a:tr>
              <a:tr h="10753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"Ladies and gentlemen"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"Everyone," "Folks," "Honored guests," etc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Moving away from binary language is more inclusive of people of all genders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"Good morning everyone, next stop Picadilly Station."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extLst>
                  <a:ext uri="{0D108BD9-81ED-4DB2-BD59-A6C34878D82A}">
                    <a16:rowId xmlns:a16="http://schemas.microsoft.com/office/drawing/2014/main" val="2162434077"/>
                  </a:ext>
                </a:extLst>
              </a:tr>
              <a:tr h="92530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"Mailman," "fireman," "policeman," etc.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"Mail clerk," "Firefighter," "Police officer," etc.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People of all genders do these jobs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"I actually saw a firefighter rescue a cat from a tree."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extLst>
                  <a:ext uri="{0D108BD9-81ED-4DB2-BD59-A6C34878D82A}">
                    <a16:rowId xmlns:a16="http://schemas.microsoft.com/office/drawing/2014/main" val="3973258514"/>
                  </a:ext>
                </a:extLst>
              </a:tr>
              <a:tr h="122701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"It" when referring to someone (e.g., when pronouns are unknown)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"They"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"It" is for referring to things, not people.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"You know, I am not sure how they identify."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21" marR="8021" marT="8021" marB="8021" anchor="ctr"/>
                </a:tc>
                <a:extLst>
                  <a:ext uri="{0D108BD9-81ED-4DB2-BD59-A6C34878D82A}">
                    <a16:rowId xmlns:a16="http://schemas.microsoft.com/office/drawing/2014/main" val="9900511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D073DC-2FE3-A51C-D7E1-255500DA51AE}"/>
              </a:ext>
            </a:extLst>
          </p:cNvPr>
          <p:cNvSpPr txBox="1"/>
          <p:nvPr/>
        </p:nvSpPr>
        <p:spPr>
          <a:xfrm>
            <a:off x="2013357" y="69644"/>
            <a:ext cx="7617203" cy="499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</a:pPr>
            <a:r>
              <a:rPr lang="en-US" sz="2400" b="1" dirty="0">
                <a:solidFill>
                  <a:srgbClr val="3FA9F5"/>
                </a:solidFill>
                <a:effectLst/>
                <a:latin typeface="Roboto Slab" pitchFamily="2" charset="0"/>
                <a:ea typeface="Roboto Slab" pitchFamily="2" charset="0"/>
                <a:cs typeface="Droid Sans"/>
              </a:rPr>
              <a:t>LGBTQ-INCLUSIVE LANGUAGE DOs and DON’Ts</a:t>
            </a:r>
            <a:endParaRPr lang="en-US" sz="1200" dirty="0">
              <a:effectLst/>
              <a:latin typeface="Droid Sans"/>
              <a:ea typeface="Droid Sans"/>
              <a:cs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74006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png">
            <a:extLst>
              <a:ext uri="{FF2B5EF4-FFF2-40B4-BE49-F238E27FC236}">
                <a16:creationId xmlns:a16="http://schemas.microsoft.com/office/drawing/2014/main" id="{B981C59E-5314-09E4-1430-36456D6AA7AF}"/>
              </a:ext>
            </a:extLst>
          </p:cNvPr>
          <p:cNvPicPr/>
          <p:nvPr/>
        </p:nvPicPr>
        <p:blipFill>
          <a:blip r:embed="rId2"/>
          <a:srcRect l="8333" t="4718" r="7291" b="3682"/>
          <a:stretch>
            <a:fillRect/>
          </a:stretch>
        </p:blipFill>
        <p:spPr>
          <a:xfrm>
            <a:off x="3395662" y="140677"/>
            <a:ext cx="5400675" cy="671732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74687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4201</TotalTime>
  <Words>1117</Words>
  <Application>Microsoft Office PowerPoint</Application>
  <PresentationFormat>Widescreen</PresentationFormat>
  <Paragraphs>145</Paragraphs>
  <Slides>11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Gothic</vt:lpstr>
      <vt:lpstr>Droid Sans</vt:lpstr>
      <vt:lpstr>Lucida Calligraphy</vt:lpstr>
      <vt:lpstr>Roboto Slab</vt:lpstr>
      <vt:lpstr>Sanskrit Text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Harris</dc:creator>
  <cp:lastModifiedBy>Anne Harris</cp:lastModifiedBy>
  <cp:revision>8</cp:revision>
  <cp:lastPrinted>2024-01-06T01:30:14Z</cp:lastPrinted>
  <dcterms:created xsi:type="dcterms:W3CDTF">2024-01-06T00:51:14Z</dcterms:created>
  <dcterms:modified xsi:type="dcterms:W3CDTF">2025-04-22T20:08:12Z</dcterms:modified>
</cp:coreProperties>
</file>